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ial" charset="1" panose="020B0502020202020204"/>
      <p:regular r:id="rId10"/>
    </p:embeddedFont>
    <p:embeddedFont>
      <p:font typeface="Arial Bold" charset="1" panose="020B0802020202020204"/>
      <p:regular r:id="rId11"/>
    </p:embeddedFont>
    <p:embeddedFont>
      <p:font typeface="Arial Italics" charset="1" panose="020B0502020202090204"/>
      <p:regular r:id="rId12"/>
    </p:embeddedFont>
    <p:embeddedFont>
      <p:font typeface="Arial Bold Italics" charset="1" panose="020B0802020202090204"/>
      <p:regular r:id="rId13"/>
    </p:embeddedFont>
    <p:embeddedFont>
      <p:font typeface="Zen Maru Gothic" charset="1" panose="00000000000000000000"/>
      <p:regular r:id="rId14"/>
    </p:embeddedFont>
    <p:embeddedFont>
      <p:font typeface="Zen Maru Gothic Bold" charset="1" panose="00000000000000000000"/>
      <p:regular r:id="rId15"/>
    </p:embeddedFont>
    <p:embeddedFont>
      <p:font typeface="Zen Maru Gothic Light" charset="1" panose="00000000000000000000"/>
      <p:regular r:id="rId16"/>
    </p:embeddedFont>
    <p:embeddedFont>
      <p:font typeface="Zen Maru Gothic Medium" charset="1" panose="00000000000000000000"/>
      <p:regular r:id="rId17"/>
    </p:embeddedFont>
    <p:embeddedFont>
      <p:font typeface="Zen Maru Gothic Heavy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24" Target="slides/slide6.xml" Type="http://schemas.openxmlformats.org/officeDocument/2006/relationships/slide"/><Relationship Id="rId25" Target="slides/slide7.xml" Type="http://schemas.openxmlformats.org/officeDocument/2006/relationships/slide"/><Relationship Id="rId26" Target="slides/slide8.xml" Type="http://schemas.openxmlformats.org/officeDocument/2006/relationships/slide"/><Relationship Id="rId27" Target="slides/slide9.xml" Type="http://schemas.openxmlformats.org/officeDocument/2006/relationships/slide"/><Relationship Id="rId28" Target="slides/slide10.xml" Type="http://schemas.openxmlformats.org/officeDocument/2006/relationships/slide"/><Relationship Id="rId29" Target="slides/slide11.xml" Type="http://schemas.openxmlformats.org/officeDocument/2006/relationships/slide"/><Relationship Id="rId3" Target="viewProps.xml" Type="http://schemas.openxmlformats.org/officeDocument/2006/relationships/viewProps"/><Relationship Id="rId30" Target="slides/slide12.xml" Type="http://schemas.openxmlformats.org/officeDocument/2006/relationships/slide"/><Relationship Id="rId31" Target="slides/slide13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www.w3schools.com/python/matplotlib_intro.asp" TargetMode="External" Type="http://schemas.openxmlformats.org/officeDocument/2006/relationships/hyperlink"/><Relationship Id="rId4" Target="https://www.w3schools.com/python/pandas/pandas_csv.asp" TargetMode="External" Type="http://schemas.openxmlformats.org/officeDocument/2006/relationships/hyperlink"/><Relationship Id="rId5" Target="https://pypi.org/project/sort-dataframeby-monthorweek/" TargetMode="External" Type="http://schemas.openxmlformats.org/officeDocument/2006/relationships/hyperlink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669801" y="4628646"/>
            <a:ext cx="16948398" cy="5007224"/>
            <a:chOff x="0" y="0"/>
            <a:chExt cx="22597864" cy="66762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2597872" cy="6676263"/>
            </a:xfrm>
            <a:custGeom>
              <a:avLst/>
              <a:gdLst/>
              <a:ahLst/>
              <a:cxnLst/>
              <a:rect r="r" b="b" t="t" l="l"/>
              <a:pathLst>
                <a:path h="6676263" w="22597872">
                  <a:moveTo>
                    <a:pt x="0" y="0"/>
                  </a:moveTo>
                  <a:lnTo>
                    <a:pt x="22597872" y="0"/>
                  </a:lnTo>
                  <a:lnTo>
                    <a:pt x="22597872" y="6676263"/>
                  </a:lnTo>
                  <a:lnTo>
                    <a:pt x="0" y="6676263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2130102" y="3229474"/>
            <a:ext cx="1353312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>
                <a:solidFill>
                  <a:srgbClr val="1CADE4"/>
                </a:solidFill>
                <a:latin typeface="Arial Bold"/>
              </a:rPr>
              <a:t>Hotel bookings data analysis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-403233" y="1501952"/>
            <a:ext cx="18907092" cy="880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1482AC"/>
                </a:solidFill>
                <a:latin typeface="Arial Bold"/>
              </a:rPr>
              <a:t>CAPSTONE PROJECT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96134" y="5980768"/>
            <a:ext cx="11787394" cy="189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1482AC"/>
                </a:solidFill>
                <a:latin typeface="Arial Bold"/>
              </a:rPr>
              <a:t>Presented By:</a:t>
            </a:r>
          </a:p>
          <a:p>
            <a:pPr algn="l" marL="542925" indent="-271462" lvl="1">
              <a:lnSpc>
                <a:spcPts val="3600"/>
              </a:lnSpc>
              <a:buAutoNum type="arabicPeriod" startAt="1"/>
            </a:pPr>
            <a:r>
              <a:rPr lang="en-US" sz="3000">
                <a:solidFill>
                  <a:srgbClr val="1482AC"/>
                </a:solidFill>
                <a:latin typeface="Arial Bold"/>
              </a:rPr>
              <a:t>Student Name:  VIKRAM K</a:t>
            </a:r>
          </a:p>
          <a:p>
            <a:pPr algn="l" marL="542925" indent="-271462" lvl="1">
              <a:lnSpc>
                <a:spcPts val="3600"/>
              </a:lnSpc>
              <a:buAutoNum type="arabicPeriod" startAt="1"/>
            </a:pPr>
            <a:r>
              <a:rPr lang="en-US" sz="3000">
                <a:solidFill>
                  <a:srgbClr val="1482AC"/>
                </a:solidFill>
                <a:latin typeface="Arial Bold"/>
              </a:rPr>
              <a:t>College Name: University College of Engineering Ariyalur</a:t>
            </a:r>
          </a:p>
          <a:p>
            <a:pPr algn="l" marL="542925" indent="-271462" lvl="1">
              <a:lnSpc>
                <a:spcPts val="3600"/>
              </a:lnSpc>
              <a:buAutoNum type="arabicPeriod" startAt="1"/>
            </a:pPr>
            <a:r>
              <a:rPr lang="en-US" sz="3000">
                <a:solidFill>
                  <a:srgbClr val="1482AC"/>
                </a:solidFill>
                <a:latin typeface="Arial Bold"/>
              </a:rPr>
              <a:t>Department: Electrical and Electronics Engineering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3228" y="984654"/>
            <a:ext cx="16361544" cy="818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</a:rPr>
              <a:t>Conclusion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3228" y="1960659"/>
            <a:ext cx="16361543" cy="6956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 spc="-24">
                <a:solidFill>
                  <a:srgbClr val="404040"/>
                </a:solidFill>
                <a:latin typeface="Zen Maru Gothic"/>
              </a:rPr>
              <a:t>The hotel booking dataset offers valuable insights into guest behavior and preferences. 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 spc="-24">
                <a:solidFill>
                  <a:srgbClr val="404040"/>
                </a:solidFill>
                <a:latin typeface="Zen Maru Gothic"/>
              </a:rPr>
              <a:t>By analyzing factors such as booking timing, length of stay, and special requests, we can optimize hotel operations and enhance guest experiences. 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 spc="-24">
                <a:solidFill>
                  <a:srgbClr val="404040"/>
                </a:solidFill>
                <a:latin typeface="Zen Maru Gothic"/>
              </a:rPr>
              <a:t>Key takeaways include identifying peak booking seasons, understanding guest preferences, and predicting demand for specific services. 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 spc="-24">
                <a:solidFill>
                  <a:srgbClr val="404040"/>
                </a:solidFill>
                <a:latin typeface="Zen Maru Gothic"/>
              </a:rPr>
              <a:t>Leveraging this data can lead to better decision-making and improved customer satisfaction.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94945" y="1322233"/>
            <a:ext cx="16361544" cy="694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2"/>
              </a:lnSpc>
            </a:pPr>
            <a:r>
              <a:rPr lang="en-US" sz="4950">
                <a:solidFill>
                  <a:srgbClr val="1CADE4"/>
                </a:solidFill>
                <a:latin typeface="Arial Bold"/>
              </a:rPr>
              <a:t>Future scope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4440" y="1824990"/>
            <a:ext cx="15635970" cy="7758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77258" indent="-188629" lvl="1">
              <a:lnSpc>
                <a:spcPts val="486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Develop predictive models to forecast booking patterns, cancellations, and special requests.</a:t>
            </a:r>
          </a:p>
          <a:p>
            <a:pPr algn="l" marL="377258" indent="-188629" lvl="1">
              <a:lnSpc>
                <a:spcPts val="486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Analyze special requests made by guests and identify common themes.</a:t>
            </a:r>
          </a:p>
          <a:p>
            <a:pPr algn="l" marL="377258" indent="-188629" lvl="1">
              <a:lnSpc>
                <a:spcPts val="486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Investigate dynamic pricing models based on booking timing, seasonal demand, and length of stay.</a:t>
            </a:r>
          </a:p>
          <a:p>
            <a:pPr algn="l" marL="377258" indent="-188629" lvl="1">
              <a:lnSpc>
                <a:spcPts val="486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Implement personalized pricing recommendations for guests to optimize revenue.</a:t>
            </a:r>
          </a:p>
          <a:p>
            <a:pPr algn="l" marL="377258" indent="-188629" lvl="1">
              <a:lnSpc>
                <a:spcPts val="486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Create personalized experiences by fulfilling unique guest preferences.</a:t>
            </a:r>
          </a:p>
          <a:p>
            <a:pPr algn="l" marL="377258" indent="-188629" lvl="1">
              <a:lnSpc>
                <a:spcPts val="486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Compare booking trends with industry benchmarks.</a:t>
            </a:r>
          </a:p>
          <a:p>
            <a:pPr algn="l" marL="377258" indent="-188629" lvl="1">
              <a:lnSpc>
                <a:spcPts val="486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Incorporate guest feedback data to enhance service quality.</a:t>
            </a:r>
          </a:p>
          <a:p>
            <a:pPr algn="l" marL="377258" indent="-188629" lvl="1">
              <a:lnSpc>
                <a:spcPts val="486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Identify areas for improvement and prioritize enhancements.</a:t>
            </a:r>
          </a:p>
          <a:p>
            <a:pPr algn="l" marL="377258" indent="-188629" lvl="1">
              <a:lnSpc>
                <a:spcPts val="486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Optimize parking space allocation based on historical utilization patterns.</a:t>
            </a:r>
          </a:p>
          <a:p>
            <a:pPr algn="l" marL="377258" indent="-188629" lvl="1">
              <a:lnSpc>
                <a:spcPts val="486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Efficiently allocate staff and resources during peak seasons.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3228" y="984654"/>
            <a:ext cx="16361544" cy="818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</a:rPr>
              <a:t>References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31620" y="2577846"/>
            <a:ext cx="10833597" cy="131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Matplotlib </a:t>
            </a:r>
            <a:r>
              <a:rPr lang="en-US" sz="2700" u="sng">
                <a:solidFill>
                  <a:srgbClr val="6EAC1C"/>
                </a:solidFill>
                <a:latin typeface="Arimo"/>
                <a:hlinkClick r:id="rId3" tooltip="https://www.w3schools.com/python/matplotlib_intro.asp"/>
              </a:rPr>
              <a:t>https://www.w3schools.com/python/matplotlib_intro.asp</a:t>
            </a:r>
          </a:p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Arimo"/>
              </a:rPr>
              <a:t>Pandas </a:t>
            </a:r>
            <a:r>
              <a:rPr lang="en-US" sz="2700" u="sng">
                <a:solidFill>
                  <a:srgbClr val="6EAC1C"/>
                </a:solidFill>
                <a:latin typeface="Arimo"/>
                <a:hlinkClick r:id="rId4" tooltip="https://www.w3schools.com/python/pandas/pandas_csv.asp"/>
              </a:rPr>
              <a:t>https://www.w3schools.com/python/pandas/pandas_csv.asp</a:t>
            </a:r>
          </a:p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Dataframe </a:t>
            </a:r>
            <a:r>
              <a:rPr lang="en-US" sz="2700" spc="-21" u="sng">
                <a:solidFill>
                  <a:srgbClr val="6EAC1C"/>
                </a:solidFill>
                <a:latin typeface="Zen Maru Gothic"/>
                <a:hlinkClick r:id="rId5" tooltip="https://pypi.org/project/sort-dataframeby-monthorweek/"/>
              </a:rPr>
              <a:t>https://pypi.org/project/sort-dataframeby-monthorweek/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86001" y="4109322"/>
            <a:ext cx="13765236" cy="1982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2060"/>
                </a:solidFill>
                <a:latin typeface="Arial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65800" y="797697"/>
            <a:ext cx="15590520" cy="1982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002060"/>
                </a:solidFill>
                <a:latin typeface="Arial Bold"/>
              </a:rPr>
              <a:t>OUTLINE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48740" y="2378877"/>
            <a:ext cx="16345650" cy="78624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  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Problem Statement 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Proposed System/Solution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System Development Approach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Algorithm &amp; Deployment  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Result 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Conclusion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Future Scope</a:t>
            </a:r>
          </a:p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References</a:t>
            </a:r>
          </a:p>
          <a:p>
            <a:pPr algn="l" marL="542925" indent="-271462" lvl="1">
              <a:lnSpc>
                <a:spcPts val="396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3228" y="984654"/>
            <a:ext cx="16361544" cy="818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</a:rPr>
              <a:t>Problem Statement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0044" y="1873593"/>
            <a:ext cx="16361543" cy="6947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404040"/>
                </a:solidFill>
                <a:latin typeface="Zen Maru Gothic"/>
              </a:rPr>
              <a:t>Have you ever wondered when the best time of year to book a hotel room is?</a:t>
            </a:r>
          </a:p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404040"/>
                </a:solidFill>
                <a:latin typeface="Zen Maru Gothic"/>
              </a:rPr>
              <a:t>the optimal length of stay in order to get the best daily rate? </a:t>
            </a:r>
          </a:p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404040"/>
                </a:solidFill>
                <a:latin typeface="Zen Maru Gothic"/>
              </a:rPr>
              <a:t>What if you wanted to predict whether or not a hotel was likely to receive a disproportionately high number of special requests? </a:t>
            </a:r>
          </a:p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404040"/>
                </a:solidFill>
                <a:latin typeface="Zen Maru Gothic"/>
              </a:rPr>
              <a:t>This hotel booking dataset can help you explore those questions! This data set contains booking information for a city hotel and a resort hotel, and includes information such as when the booking was made, length of stay, the number of adults, children, and/or babies, and the number of available parking spaces, among other things. </a:t>
            </a:r>
          </a:p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404040"/>
                </a:solidFill>
                <a:latin typeface="Zen Maru Gothic"/>
              </a:rPr>
              <a:t>All personally identifying information has been removed from the data. </a:t>
            </a:r>
          </a:p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404040"/>
                </a:solidFill>
                <a:latin typeface="Zen Maru Gothic"/>
              </a:rPr>
              <a:t>Explore and analyse the data to discover important factors that govern the bookings.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3228" y="984654"/>
            <a:ext cx="16361544" cy="818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</a:rPr>
              <a:t>Proposed Solution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446020" y="2824292"/>
            <a:ext cx="13395960" cy="4486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8632" indent="-244316" lvl="1">
              <a:lnSpc>
                <a:spcPts val="486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From which countries do most guests come?</a:t>
            </a:r>
          </a:p>
          <a:p>
            <a:pPr algn="l" marL="488632" indent="-244316" lvl="1">
              <a:lnSpc>
                <a:spcPts val="486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What is the average cost that guests pay per night for a hotel room?</a:t>
            </a:r>
          </a:p>
          <a:p>
            <a:pPr algn="l" marL="488632" indent="-244316" lvl="1">
              <a:lnSpc>
                <a:spcPts val="486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Can you provide the breakdown of hotel nights spent by market segment and hotel type?</a:t>
            </a:r>
          </a:p>
          <a:p>
            <a:pPr algn="l" marL="488632" indent="-244316" lvl="1">
              <a:lnSpc>
                <a:spcPts val="486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What are the primary meal preferences of guests when analyzing their preferences?</a:t>
            </a:r>
          </a:p>
          <a:p>
            <a:pPr algn="l" marL="488632" indent="-244316" lvl="1">
              <a:lnSpc>
                <a:spcPts val="486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Can you provide an analysis of special requests made by customers?</a:t>
            </a:r>
          </a:p>
          <a:p>
            <a:pPr algn="l" marL="488632" indent="-244316" lvl="1">
              <a:lnSpc>
                <a:spcPts val="486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What is the average duration of guests’ stays at the hotels?</a:t>
            </a:r>
          </a:p>
          <a:p>
            <a:pPr algn="l" marL="488632" indent="-244316" lvl="1">
              <a:lnSpc>
                <a:spcPts val="486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Can you provide information on bookings categorized by market segment?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3228" y="925278"/>
            <a:ext cx="16361544" cy="818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</a:rPr>
              <a:t>System  Approach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54480" y="2636520"/>
            <a:ext cx="4763473" cy="3047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Anaconda navigator software</a:t>
            </a:r>
          </a:p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JupyterLab (version: 4.0.11)</a:t>
            </a:r>
          </a:p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Python (version: 3.11.5)</a:t>
            </a:r>
          </a:p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jupterNote (version: 7.0.8)</a:t>
            </a:r>
          </a:p>
          <a:p>
            <a:pPr algn="l" marL="488632" indent="-244316" lvl="1">
              <a:lnSpc>
                <a:spcPts val="324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3228" y="984654"/>
            <a:ext cx="16361544" cy="818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</a:rPr>
              <a:t>Algorithm &amp; Deployment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50720" y="3032760"/>
            <a:ext cx="14218920" cy="4709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Dataset Introduction: We start by understanding the dataset. It contains information about two types of hotels (City and Resort) and whether bookings were canceled.</a:t>
            </a:r>
          </a:p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Features: Each observation represents a hotel booking and includes details like arrival date, length of stay, number of adults/children, etc.</a:t>
            </a:r>
          </a:p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Zen Maru Gothic"/>
              </a:rPr>
              <a:t>Objective: Our goal is to analyze patterns, predict cancellations, and uncover factors governing bookings.</a:t>
            </a:r>
          </a:p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Arimo"/>
              </a:rPr>
              <a:t>Understanding these patterns helps us tailor strategies to reduce cancellations and secure revenue.</a:t>
            </a:r>
          </a:p>
          <a:p>
            <a:pPr algn="l" marL="488632" indent="-244316" lvl="1">
              <a:lnSpc>
                <a:spcPts val="3240"/>
              </a:lnSpc>
              <a:buFont typeface="Arial"/>
              <a:buChar char="•"/>
            </a:pPr>
            <a:r>
              <a:rPr lang="en-US" sz="2700" spc="-21">
                <a:solidFill>
                  <a:srgbClr val="000000"/>
                </a:solidFill>
                <a:latin typeface="Arimo"/>
              </a:rPr>
              <a:t>The app provides visualizations, trends, and actionable insights.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3228" y="984654"/>
            <a:ext cx="16361544" cy="818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</a:rPr>
              <a:t>Result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443553" y="2723926"/>
            <a:ext cx="7190092" cy="5132516"/>
          </a:xfrm>
          <a:custGeom>
            <a:avLst/>
            <a:gdLst/>
            <a:ahLst/>
            <a:cxnLst/>
            <a:rect r="r" b="b" t="t" l="l"/>
            <a:pathLst>
              <a:path h="5132516" w="7190092">
                <a:moveTo>
                  <a:pt x="0" y="0"/>
                </a:moveTo>
                <a:lnTo>
                  <a:pt x="7190093" y="0"/>
                </a:lnTo>
                <a:lnTo>
                  <a:pt x="7190093" y="5132516"/>
                </a:lnTo>
                <a:lnTo>
                  <a:pt x="0" y="51325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421967" y="2812342"/>
            <a:ext cx="9994245" cy="6421424"/>
          </a:xfrm>
          <a:custGeom>
            <a:avLst/>
            <a:gdLst/>
            <a:ahLst/>
            <a:cxnLst/>
            <a:rect r="r" b="b" t="t" l="l"/>
            <a:pathLst>
              <a:path h="6421424" w="9994245">
                <a:moveTo>
                  <a:pt x="0" y="0"/>
                </a:moveTo>
                <a:lnTo>
                  <a:pt x="9994245" y="0"/>
                </a:lnTo>
                <a:lnTo>
                  <a:pt x="9994245" y="6421424"/>
                </a:lnTo>
                <a:lnTo>
                  <a:pt x="0" y="64214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3228" y="984654"/>
            <a:ext cx="16361544" cy="818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</a:rPr>
              <a:t>Result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613967" y="1724025"/>
            <a:ext cx="8072834" cy="4341111"/>
          </a:xfrm>
          <a:custGeom>
            <a:avLst/>
            <a:gdLst/>
            <a:ahLst/>
            <a:cxnLst/>
            <a:rect r="r" b="b" t="t" l="l"/>
            <a:pathLst>
              <a:path h="4341111" w="8072834">
                <a:moveTo>
                  <a:pt x="0" y="0"/>
                </a:moveTo>
                <a:lnTo>
                  <a:pt x="8072833" y="0"/>
                </a:lnTo>
                <a:lnTo>
                  <a:pt x="8072833" y="4341111"/>
                </a:lnTo>
                <a:lnTo>
                  <a:pt x="0" y="4341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13967" y="6218524"/>
            <a:ext cx="8220765" cy="4048418"/>
          </a:xfrm>
          <a:custGeom>
            <a:avLst/>
            <a:gdLst/>
            <a:ahLst/>
            <a:cxnLst/>
            <a:rect r="r" b="b" t="t" l="l"/>
            <a:pathLst>
              <a:path h="4048418" w="8220765">
                <a:moveTo>
                  <a:pt x="0" y="0"/>
                </a:moveTo>
                <a:lnTo>
                  <a:pt x="8220765" y="0"/>
                </a:lnTo>
                <a:lnTo>
                  <a:pt x="8220765" y="4048418"/>
                </a:lnTo>
                <a:lnTo>
                  <a:pt x="0" y="40484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105450" y="910824"/>
            <a:ext cx="5905950" cy="4871759"/>
          </a:xfrm>
          <a:custGeom>
            <a:avLst/>
            <a:gdLst/>
            <a:ahLst/>
            <a:cxnLst/>
            <a:rect r="r" b="b" t="t" l="l"/>
            <a:pathLst>
              <a:path h="4871759" w="5905950">
                <a:moveTo>
                  <a:pt x="0" y="0"/>
                </a:moveTo>
                <a:lnTo>
                  <a:pt x="5905950" y="0"/>
                </a:lnTo>
                <a:lnTo>
                  <a:pt x="5905950" y="4871759"/>
                </a:lnTo>
                <a:lnTo>
                  <a:pt x="0" y="48717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330482" y="5420223"/>
            <a:ext cx="5879038" cy="4755279"/>
          </a:xfrm>
          <a:custGeom>
            <a:avLst/>
            <a:gdLst/>
            <a:ahLst/>
            <a:cxnLst/>
            <a:rect r="r" b="b" t="t" l="l"/>
            <a:pathLst>
              <a:path h="4755279" w="5879038">
                <a:moveTo>
                  <a:pt x="0" y="0"/>
                </a:moveTo>
                <a:lnTo>
                  <a:pt x="5879038" y="0"/>
                </a:lnTo>
                <a:lnTo>
                  <a:pt x="5879038" y="4755279"/>
                </a:lnTo>
                <a:lnTo>
                  <a:pt x="0" y="47552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Freeform 8" id="8" descr="Logo  Description automatically generated"/>
          <p:cNvSpPr/>
          <p:nvPr/>
        </p:nvSpPr>
        <p:spPr>
          <a:xfrm flipH="false" flipV="false" rot="0">
            <a:off x="15727505" y="9656865"/>
            <a:ext cx="1688707" cy="547689"/>
          </a:xfrm>
          <a:custGeom>
            <a:avLst/>
            <a:gdLst/>
            <a:ahLst/>
            <a:cxnLst/>
            <a:rect r="r" b="b" t="t" l="l"/>
            <a:pathLst>
              <a:path h="547689" w="1688707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1" r="0" b="-141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3228" y="984654"/>
            <a:ext cx="16361544" cy="818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</a:rPr>
              <a:t>Result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922444" y="5271126"/>
            <a:ext cx="6536967" cy="4337397"/>
          </a:xfrm>
          <a:custGeom>
            <a:avLst/>
            <a:gdLst/>
            <a:ahLst/>
            <a:cxnLst/>
            <a:rect r="r" b="b" t="t" l="l"/>
            <a:pathLst>
              <a:path h="4337397" w="6536967">
                <a:moveTo>
                  <a:pt x="0" y="0"/>
                </a:moveTo>
                <a:lnTo>
                  <a:pt x="6536966" y="0"/>
                </a:lnTo>
                <a:lnTo>
                  <a:pt x="6536966" y="4337397"/>
                </a:lnTo>
                <a:lnTo>
                  <a:pt x="0" y="43373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710579" y="998884"/>
            <a:ext cx="6536966" cy="4357975"/>
          </a:xfrm>
          <a:custGeom>
            <a:avLst/>
            <a:gdLst/>
            <a:ahLst/>
            <a:cxnLst/>
            <a:rect r="r" b="b" t="t" l="l"/>
            <a:pathLst>
              <a:path h="4357975" w="6536966">
                <a:moveTo>
                  <a:pt x="0" y="0"/>
                </a:moveTo>
                <a:lnTo>
                  <a:pt x="6536965" y="0"/>
                </a:lnTo>
                <a:lnTo>
                  <a:pt x="6536965" y="4357976"/>
                </a:lnTo>
                <a:lnTo>
                  <a:pt x="0" y="43579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96285" y="1788506"/>
            <a:ext cx="5854030" cy="4047602"/>
          </a:xfrm>
          <a:custGeom>
            <a:avLst/>
            <a:gdLst/>
            <a:ahLst/>
            <a:cxnLst/>
            <a:rect r="r" b="b" t="t" l="l"/>
            <a:pathLst>
              <a:path h="4047602" w="5854030">
                <a:moveTo>
                  <a:pt x="0" y="0"/>
                </a:moveTo>
                <a:lnTo>
                  <a:pt x="5854030" y="0"/>
                </a:lnTo>
                <a:lnTo>
                  <a:pt x="5854030" y="4047601"/>
                </a:lnTo>
                <a:lnTo>
                  <a:pt x="0" y="40476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66559" y="6043748"/>
            <a:ext cx="9557031" cy="4047603"/>
          </a:xfrm>
          <a:custGeom>
            <a:avLst/>
            <a:gdLst/>
            <a:ahLst/>
            <a:cxnLst/>
            <a:rect r="r" b="b" t="t" l="l"/>
            <a:pathLst>
              <a:path h="4047603" w="9557031">
                <a:moveTo>
                  <a:pt x="0" y="0"/>
                </a:moveTo>
                <a:lnTo>
                  <a:pt x="9557031" y="0"/>
                </a:lnTo>
                <a:lnTo>
                  <a:pt x="9557031" y="4047602"/>
                </a:lnTo>
                <a:lnTo>
                  <a:pt x="0" y="40476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DAGBg3dNTx0</dc:identifier>
  <dcterms:modified xsi:type="dcterms:W3CDTF">2011-08-01T06:04:30Z</dcterms:modified>
  <cp:revision>1</cp:revision>
  <dc:title>data_science.pptx</dc:title>
</cp:coreProperties>
</file>

<file path=docProps/thumbnail.jpeg>
</file>